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304" r:id="rId2"/>
    <p:sldId id="309" r:id="rId3"/>
    <p:sldId id="283" r:id="rId4"/>
    <p:sldId id="349" r:id="rId5"/>
    <p:sldId id="350" r:id="rId6"/>
    <p:sldId id="351" r:id="rId7"/>
    <p:sldId id="353" r:id="rId8"/>
    <p:sldId id="352" r:id="rId9"/>
    <p:sldId id="348" r:id="rId10"/>
  </p:sldIdLst>
  <p:sldSz cx="9144000" cy="6858000" type="screen4x3"/>
  <p:notesSz cx="6797675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00"/>
    <a:srgbClr val="CC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545" autoAdjust="0"/>
    <p:restoredTop sz="94658" autoAdjust="0"/>
  </p:normalViewPr>
  <p:slideViewPr>
    <p:cSldViewPr>
      <p:cViewPr varScale="1">
        <p:scale>
          <a:sx n="84" d="100"/>
          <a:sy n="84" d="100"/>
        </p:scale>
        <p:origin x="-12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cs-CZ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cs-CZ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C0626E0-56F7-484F-8887-6B01890607A9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CD958F-DA13-414A-BFB4-F30C1C6AA441}" type="datetimeFigureOut">
              <a:rPr lang="cs-CZ" smtClean="0"/>
              <a:pPr/>
              <a:t>22.10.2009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4E4FF5-AE3E-4091-A80B-C71E05C0F32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4E4FF5-AE3E-4091-A80B-C71E05C0F325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1CF179D-F6E3-45A1-A732-5EDB09C750BB}" type="slidenum">
              <a:rPr lang="cs-CZ"/>
              <a:pPr/>
              <a:t>‹#›</a:t>
            </a:fld>
            <a:endParaRPr lang="cs-CZ"/>
          </a:p>
        </p:txBody>
      </p:sp>
      <p:grpSp>
        <p:nvGrpSpPr>
          <p:cNvPr id="25607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25608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5609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5610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3E262F-A6F7-4D4B-BBB8-109B4C6521C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44B1EC-FC34-476F-837F-774278306F1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307B330-4567-4EF8-9BC4-9240551CBFD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0B564B-E7A5-486F-A252-F1378CA51C0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C9F6CE-24AB-4C11-95A2-4B284563588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C0EB5E-98F6-407D-96A4-8D21EE9F18B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E17A78-12B3-458C-BD16-CE447A39E89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DDC23E-E9F9-468E-A65D-02183007069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602333-A356-479B-823C-07B68F56947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F3B241-05B0-4B02-94A8-24ADC21D576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0DB4F-6C6E-45BD-AC1B-B5CA2836C80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+mn-lt"/>
              </a:defRPr>
            </a:lvl1pPr>
          </a:lstStyle>
          <a:p>
            <a:fld id="{6A15E70D-1190-45A8-A56A-D006888C0D76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cs-CZ" sz="2400">
              <a:latin typeface="Times New Roman" pitchFamily="18" charset="0"/>
            </a:endParaRPr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cs-CZ" sz="2400">
              <a:latin typeface="Times New Roman" pitchFamily="18" charset="0"/>
            </a:endParaRP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cs-CZ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ransition spd="slow">
    <p:zoom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3213100"/>
            <a:ext cx="7772400" cy="1871663"/>
          </a:xfrm>
        </p:spPr>
        <p:txBody>
          <a:bodyPr/>
          <a:lstStyle/>
          <a:p>
            <a:pPr algn="ctr"/>
            <a:r>
              <a:rPr lang="cs-CZ" sz="4600" b="1" dirty="0" smtClean="0"/>
              <a:t>Přehled podpořených projektů 2008 - 2009</a:t>
            </a:r>
            <a:endParaRPr lang="cs-CZ" sz="4600" b="1" dirty="0"/>
          </a:p>
        </p:txBody>
      </p:sp>
      <p:pic>
        <p:nvPicPr>
          <p:cNvPr id="73732" name="Picture 4" descr="PRV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571480"/>
            <a:ext cx="2557593" cy="10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33" name="Rectangle 5"/>
          <p:cNvSpPr>
            <a:spLocks noChangeArrowheads="1"/>
          </p:cNvSpPr>
          <p:nvPr/>
        </p:nvSpPr>
        <p:spPr bwMode="auto">
          <a:xfrm>
            <a:off x="215900" y="6165850"/>
            <a:ext cx="8748713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cs-CZ" sz="1900" dirty="0">
                <a:latin typeface="Verdana" pitchFamily="34" charset="0"/>
              </a:rPr>
              <a:t>						</a:t>
            </a:r>
            <a:r>
              <a:rPr lang="cs-CZ" sz="1900" dirty="0" smtClean="0">
                <a:latin typeface="Verdana" pitchFamily="34" charset="0"/>
              </a:rPr>
              <a:t>22. října 2009</a:t>
            </a:r>
            <a:endParaRPr lang="cs-CZ" sz="1900" dirty="0">
              <a:latin typeface="Verdana" pitchFamily="34" charset="0"/>
            </a:endParaRPr>
          </a:p>
        </p:txBody>
      </p:sp>
      <p:pic>
        <p:nvPicPr>
          <p:cNvPr id="5" name="Obrázek 4" descr="LOGO_MA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28992" y="571480"/>
            <a:ext cx="2189693" cy="1044000"/>
          </a:xfrm>
          <a:prstGeom prst="rect">
            <a:avLst/>
          </a:prstGeo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2853"/>
            <a:ext cx="8229600" cy="1428760"/>
          </a:xfrm>
        </p:spPr>
        <p:txBody>
          <a:bodyPr/>
          <a:lstStyle/>
          <a:p>
            <a:r>
              <a:rPr lang="cs-CZ" sz="4000" b="1" dirty="0" smtClean="0"/>
              <a:t>1. Výzva MAS -  říjen 2008</a:t>
            </a:r>
            <a:endParaRPr lang="cs-CZ" sz="4000" b="1" dirty="0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43182"/>
            <a:ext cx="8229600" cy="4214818"/>
          </a:xfrm>
        </p:spPr>
        <p:txBody>
          <a:bodyPr/>
          <a:lstStyle/>
          <a:p>
            <a:r>
              <a:rPr lang="cs-CZ" sz="2100" dirty="0" smtClean="0"/>
              <a:t>9 podpořených projektů</a:t>
            </a:r>
          </a:p>
          <a:p>
            <a:r>
              <a:rPr lang="cs-CZ" sz="2100" dirty="0" smtClean="0"/>
              <a:t>Výše poskytnuté dotace 5 632 102,- Kč</a:t>
            </a:r>
          </a:p>
          <a:p>
            <a:r>
              <a:rPr lang="cs-CZ" sz="2100" dirty="0" smtClean="0"/>
              <a:t>Celkové výdaje projektů 7 224 936,- Kč</a:t>
            </a:r>
            <a:endParaRPr lang="cs-CZ" sz="2100" dirty="0"/>
          </a:p>
          <a:p>
            <a:r>
              <a:rPr lang="cs-CZ" sz="2100" dirty="0" smtClean="0">
                <a:solidFill>
                  <a:schemeClr val="accent4"/>
                </a:solidFill>
              </a:rPr>
              <a:t>4 projekty na opravu komunikací (607 m +1236 m2)</a:t>
            </a:r>
          </a:p>
          <a:p>
            <a:r>
              <a:rPr lang="cs-CZ" sz="2100" dirty="0" smtClean="0">
                <a:solidFill>
                  <a:schemeClr val="accent4"/>
                </a:solidFill>
              </a:rPr>
              <a:t>5 projektů na úpravu </a:t>
            </a:r>
            <a:r>
              <a:rPr lang="cs-CZ" sz="2100" smtClean="0">
                <a:solidFill>
                  <a:schemeClr val="accent4"/>
                </a:solidFill>
              </a:rPr>
              <a:t>veřejného prostranství </a:t>
            </a:r>
            <a:r>
              <a:rPr lang="cs-CZ" sz="2100" dirty="0" smtClean="0">
                <a:solidFill>
                  <a:schemeClr val="accent4"/>
                </a:solidFill>
              </a:rPr>
              <a:t>(4 197 m2)</a:t>
            </a:r>
          </a:p>
          <a:p>
            <a:r>
              <a:rPr lang="cs-CZ" sz="2100" dirty="0" smtClean="0">
                <a:solidFill>
                  <a:schemeClr val="accent4"/>
                </a:solidFill>
              </a:rPr>
              <a:t>19 ks nové techniky na údržbu zeleně</a:t>
            </a:r>
          </a:p>
          <a:p>
            <a:r>
              <a:rPr lang="cs-CZ" sz="2100" dirty="0" smtClean="0">
                <a:solidFill>
                  <a:schemeClr val="accent4"/>
                </a:solidFill>
              </a:rPr>
              <a:t>24 ks nových mobiliářů</a:t>
            </a:r>
          </a:p>
          <a:p>
            <a:r>
              <a:rPr lang="cs-CZ" sz="2100" dirty="0" smtClean="0">
                <a:solidFill>
                  <a:schemeClr val="accent4"/>
                </a:solidFill>
              </a:rPr>
              <a:t>203 osob kteří se zapojili do přípravy a realizace projektu</a:t>
            </a:r>
          </a:p>
          <a:p>
            <a:r>
              <a:rPr lang="cs-CZ" sz="2100" dirty="0" smtClean="0">
                <a:solidFill>
                  <a:schemeClr val="accent4"/>
                </a:solidFill>
              </a:rPr>
              <a:t>Příjemci doposud nemají uzavřeny dodatky ke smlouvě o příspěvku s PGRLF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57158" y="1643050"/>
            <a:ext cx="821537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dirty="0" err="1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Fiche</a:t>
            </a:r>
            <a:r>
              <a:rPr lang="cs-CZ" sz="3200" b="1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 2 – Zlepšení dopravní a technické infrastruktury a vzhledu obcí</a:t>
            </a:r>
            <a:endParaRPr lang="cs-CZ" sz="3200" dirty="0">
              <a:latin typeface="+mj-lt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8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8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8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8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3050"/>
            <a:ext cx="8229600" cy="1139825"/>
          </a:xfrm>
        </p:spPr>
        <p:txBody>
          <a:bodyPr/>
          <a:lstStyle/>
          <a:p>
            <a:r>
              <a:rPr lang="cs-CZ" sz="4000" b="1" dirty="0" smtClean="0"/>
              <a:t/>
            </a:r>
            <a:br>
              <a:rPr lang="cs-CZ" sz="4000" b="1" dirty="0" smtClean="0"/>
            </a:br>
            <a:r>
              <a:rPr lang="cs-CZ" sz="4000" b="1" dirty="0" smtClean="0"/>
              <a:t>2. Výzva MAS – květen 2009</a:t>
            </a:r>
            <a:endParaRPr lang="cs-CZ" sz="4000" b="1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71744"/>
            <a:ext cx="8229600" cy="4071966"/>
          </a:xfrm>
        </p:spPr>
        <p:txBody>
          <a:bodyPr/>
          <a:lstStyle/>
          <a:p>
            <a:pPr algn="just"/>
            <a:r>
              <a:rPr lang="cs-CZ" sz="2400" dirty="0" smtClean="0"/>
              <a:t>6 podpořených projektů</a:t>
            </a:r>
          </a:p>
          <a:p>
            <a:pPr algn="just"/>
            <a:r>
              <a:rPr lang="cs-CZ" sz="2400" dirty="0" smtClean="0"/>
              <a:t>Výše poskytnuté dotace 3 846 795,- Kč</a:t>
            </a:r>
          </a:p>
          <a:p>
            <a:pPr algn="just"/>
            <a:r>
              <a:rPr lang="cs-CZ" sz="2400" dirty="0" smtClean="0"/>
              <a:t>Celkové výdaje na projekty 5 978 543,- Kč</a:t>
            </a:r>
          </a:p>
          <a:p>
            <a:r>
              <a:rPr lang="cs-CZ" sz="2400" dirty="0" smtClean="0"/>
              <a:t>2 projekty na opravu komunikací </a:t>
            </a:r>
          </a:p>
          <a:p>
            <a:r>
              <a:rPr lang="cs-CZ" sz="2400" dirty="0" smtClean="0"/>
              <a:t>4 </a:t>
            </a:r>
            <a:r>
              <a:rPr lang="cs-CZ" sz="2400" dirty="0" smtClean="0"/>
              <a:t>projekty </a:t>
            </a:r>
            <a:r>
              <a:rPr lang="cs-CZ" sz="2400" dirty="0" smtClean="0"/>
              <a:t>na úpravu </a:t>
            </a:r>
            <a:r>
              <a:rPr lang="cs-CZ" sz="2400" smtClean="0"/>
              <a:t>veřejného prostranství </a:t>
            </a:r>
            <a:endParaRPr lang="cs-CZ" sz="2400" dirty="0" smtClean="0"/>
          </a:p>
          <a:p>
            <a:r>
              <a:rPr lang="cs-CZ" sz="2400" dirty="0" smtClean="0"/>
              <a:t>Projekty jsou zaregistrovány a schváleny administrativní kontrolou RO SZIF</a:t>
            </a:r>
          </a:p>
          <a:p>
            <a:r>
              <a:rPr lang="cs-CZ" sz="2400" dirty="0" smtClean="0"/>
              <a:t>Doposud není se žadateli uzavřena dohoda o poskytnutí dotace z PRV ČR</a:t>
            </a:r>
          </a:p>
          <a:p>
            <a:pPr algn="just">
              <a:buNone/>
            </a:pPr>
            <a:endParaRPr lang="cs-CZ" dirty="0"/>
          </a:p>
          <a:p>
            <a:pPr algn="just">
              <a:buFont typeface="Wingdings" pitchFamily="2" charset="2"/>
              <a:buNone/>
            </a:pP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571472" y="1500174"/>
            <a:ext cx="8001056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cs-CZ" sz="3200" b="1" cap="none" spc="0" dirty="0" err="1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Fiche</a:t>
            </a:r>
            <a:r>
              <a:rPr lang="cs-CZ" sz="3200" b="1" cap="none" spc="0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 2 – Zlepšení dopravní a technické infrastruktury a vzhledu obcí</a:t>
            </a:r>
            <a:endParaRPr lang="cs-CZ" sz="3200" b="1" cap="none" spc="0" dirty="0">
              <a:ln w="1905"/>
              <a:solidFill>
                <a:schemeClr val="accent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3050"/>
            <a:ext cx="8229600" cy="1139825"/>
          </a:xfrm>
        </p:spPr>
        <p:txBody>
          <a:bodyPr/>
          <a:lstStyle/>
          <a:p>
            <a:r>
              <a:rPr lang="cs-CZ" sz="4000" b="1" dirty="0" smtClean="0"/>
              <a:t>2. Výzva MAS - květen 2009</a:t>
            </a:r>
            <a:endParaRPr lang="cs-CZ" sz="4000" b="1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71744"/>
            <a:ext cx="8229600" cy="4000528"/>
          </a:xfrm>
        </p:spPr>
        <p:txBody>
          <a:bodyPr/>
          <a:lstStyle/>
          <a:p>
            <a:pPr algn="just"/>
            <a:r>
              <a:rPr lang="cs-CZ" sz="2500" dirty="0" smtClean="0"/>
              <a:t>1 podpořený projekt</a:t>
            </a:r>
          </a:p>
          <a:p>
            <a:pPr algn="just"/>
            <a:r>
              <a:rPr lang="cs-CZ" sz="2500" dirty="0" smtClean="0"/>
              <a:t>Výše poskytnuté dotace 1 162 380,- Kč</a:t>
            </a:r>
          </a:p>
          <a:p>
            <a:pPr algn="just"/>
            <a:r>
              <a:rPr lang="cs-CZ" sz="2500" dirty="0" smtClean="0"/>
              <a:t>Celkové výdaje na projekty 2 329 187,- Kč</a:t>
            </a:r>
          </a:p>
          <a:p>
            <a:r>
              <a:rPr lang="cs-CZ" sz="2500" dirty="0" smtClean="0"/>
              <a:t>1 projekt na výstavbu ploch pro sportovní využití  </a:t>
            </a:r>
          </a:p>
          <a:p>
            <a:r>
              <a:rPr lang="cs-CZ" sz="2500" dirty="0" smtClean="0"/>
              <a:t>Projekt je zaregistrován a byl schválen administrativní kontrolou RO SZIF</a:t>
            </a:r>
          </a:p>
          <a:p>
            <a:r>
              <a:rPr lang="cs-CZ" sz="2500" dirty="0" smtClean="0"/>
              <a:t>Doposud není se žadatelem uzavřena dohoda o poskytnutí dotace z PRV ČR</a:t>
            </a:r>
          </a:p>
          <a:p>
            <a:pPr algn="just">
              <a:buNone/>
            </a:pPr>
            <a:endParaRPr lang="cs-CZ" dirty="0"/>
          </a:p>
          <a:p>
            <a:pPr algn="just">
              <a:buFont typeface="Wingdings" pitchFamily="2" charset="2"/>
              <a:buNone/>
            </a:pP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571472" y="1500174"/>
            <a:ext cx="8001056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cs-CZ" sz="3200" b="1" cap="none" spc="0" dirty="0" err="1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Fiche</a:t>
            </a:r>
            <a:r>
              <a:rPr lang="cs-CZ" sz="3200" b="1" cap="none" spc="0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 1 – Podpora cestovního ruchu – ubytování a sport </a:t>
            </a:r>
            <a:endParaRPr lang="cs-CZ" sz="3200" b="1" cap="none" spc="0" dirty="0">
              <a:ln w="1905"/>
              <a:solidFill>
                <a:schemeClr val="accent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3050"/>
            <a:ext cx="8229600" cy="1139825"/>
          </a:xfrm>
        </p:spPr>
        <p:txBody>
          <a:bodyPr/>
          <a:lstStyle/>
          <a:p>
            <a:r>
              <a:rPr lang="cs-CZ" sz="4000" b="1" dirty="0" smtClean="0"/>
              <a:t>3. Výzva MAS - říjen 2009</a:t>
            </a:r>
            <a:endParaRPr lang="cs-CZ" sz="4000" b="1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00306"/>
            <a:ext cx="8229600" cy="4143404"/>
          </a:xfrm>
        </p:spPr>
        <p:txBody>
          <a:bodyPr/>
          <a:lstStyle/>
          <a:p>
            <a:pPr algn="just"/>
            <a:r>
              <a:rPr lang="cs-CZ" sz="2500" dirty="0" smtClean="0"/>
              <a:t>6 podpořených projektů</a:t>
            </a:r>
          </a:p>
          <a:p>
            <a:pPr algn="just"/>
            <a:r>
              <a:rPr lang="cs-CZ" sz="2500" dirty="0" smtClean="0"/>
              <a:t>Výše poskytnuté dotace 2 537 554,- Kč</a:t>
            </a:r>
          </a:p>
          <a:p>
            <a:pPr algn="just"/>
            <a:r>
              <a:rPr lang="cs-CZ" sz="2500" dirty="0" smtClean="0"/>
              <a:t>Celkové výdaje na projekty 3 650 794,- Kč</a:t>
            </a:r>
          </a:p>
          <a:p>
            <a:r>
              <a:rPr lang="cs-CZ" sz="2500" dirty="0" smtClean="0"/>
              <a:t>3 projekty na obnovu budov a ploch v oblasti péče o děti</a:t>
            </a:r>
          </a:p>
          <a:p>
            <a:r>
              <a:rPr lang="cs-CZ" sz="2500" dirty="0" smtClean="0"/>
              <a:t>3 projekty na obnovu budov a ploch v oblasti kulturní infrastruktury</a:t>
            </a:r>
          </a:p>
          <a:p>
            <a:r>
              <a:rPr lang="cs-CZ" sz="2500" dirty="0" smtClean="0"/>
              <a:t>Projekty budou 23.10.2009 zaregistrovány na RO SZIF</a:t>
            </a:r>
          </a:p>
          <a:p>
            <a:pPr algn="just">
              <a:buNone/>
            </a:pPr>
            <a:endParaRPr lang="cs-CZ" dirty="0"/>
          </a:p>
          <a:p>
            <a:pPr algn="just">
              <a:buFont typeface="Wingdings" pitchFamily="2" charset="2"/>
              <a:buNone/>
            </a:pP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571472" y="1500174"/>
            <a:ext cx="8001056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cs-CZ" sz="3200" b="1" cap="none" spc="0" dirty="0" err="1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Fiche</a:t>
            </a:r>
            <a:r>
              <a:rPr lang="cs-CZ" sz="3200" b="1" cap="none" spc="0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 3 – Občanské vybavení pro děti a mládež</a:t>
            </a:r>
            <a:endParaRPr lang="cs-CZ" sz="3200" b="1" cap="none" spc="0" dirty="0">
              <a:ln w="1905"/>
              <a:solidFill>
                <a:schemeClr val="accent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3050"/>
            <a:ext cx="8229600" cy="1139825"/>
          </a:xfrm>
        </p:spPr>
        <p:txBody>
          <a:bodyPr/>
          <a:lstStyle/>
          <a:p>
            <a:r>
              <a:rPr lang="cs-CZ" sz="4000" b="1" dirty="0" smtClean="0"/>
              <a:t>Plnění finančního SPL 2008 -  2009</a:t>
            </a:r>
            <a:endParaRPr lang="cs-CZ" sz="4000" b="1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85926"/>
            <a:ext cx="8229600" cy="4786346"/>
          </a:xfrm>
        </p:spPr>
        <p:txBody>
          <a:bodyPr/>
          <a:lstStyle/>
          <a:p>
            <a:pPr algn="just">
              <a:buNone/>
            </a:pPr>
            <a:endParaRPr lang="cs-CZ" dirty="0"/>
          </a:p>
          <a:p>
            <a:pPr algn="just">
              <a:buFont typeface="Wingdings" pitchFamily="2" charset="2"/>
              <a:buNone/>
            </a:pP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642910" y="1714492"/>
          <a:ext cx="8286808" cy="4837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5851"/>
                <a:gridCol w="1035851"/>
                <a:gridCol w="1035851"/>
                <a:gridCol w="1035851"/>
                <a:gridCol w="1035851"/>
                <a:gridCol w="1035851"/>
                <a:gridCol w="928694"/>
                <a:gridCol w="1143008"/>
              </a:tblGrid>
              <a:tr h="51792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Fiche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2012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2013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Celkem</a:t>
                      </a:r>
                      <a:endParaRPr lang="cs-CZ" dirty="0"/>
                    </a:p>
                  </a:txBody>
                  <a:tcPr/>
                </a:tc>
              </a:tr>
              <a:tr h="517925">
                <a:tc>
                  <a:txBody>
                    <a:bodyPr/>
                    <a:lstStyle/>
                    <a:p>
                      <a:r>
                        <a:rPr lang="cs-CZ" sz="1100" b="1" dirty="0" smtClean="0"/>
                        <a:t>1.  Ubytování</a:t>
                      </a:r>
                      <a:endParaRPr lang="cs-CZ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0</a:t>
                      </a:r>
                      <a:endParaRPr lang="cs-CZ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1</a:t>
                      </a:r>
                      <a:r>
                        <a:rPr lang="cs-CZ" sz="1000" b="1" baseline="0" dirty="0" smtClean="0"/>
                        <a:t> 162 380</a:t>
                      </a:r>
                      <a:endParaRPr lang="cs-CZ" sz="10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0</a:t>
                      </a:r>
                      <a:endParaRPr lang="cs-CZ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0</a:t>
                      </a:r>
                      <a:endParaRPr lang="cs-CZ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0</a:t>
                      </a:r>
                      <a:endParaRPr lang="cs-CZ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0</a:t>
                      </a:r>
                      <a:endParaRPr lang="cs-CZ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1 162 380</a:t>
                      </a:r>
                      <a:endParaRPr lang="cs-CZ" sz="1000" b="1" dirty="0"/>
                    </a:p>
                  </a:txBody>
                  <a:tcPr/>
                </a:tc>
              </a:tr>
              <a:tr h="517925">
                <a:tc>
                  <a:txBody>
                    <a:bodyPr/>
                    <a:lstStyle/>
                    <a:p>
                      <a:r>
                        <a:rPr lang="cs-CZ" sz="1100" b="1" dirty="0" smtClean="0"/>
                        <a:t>2.</a:t>
                      </a:r>
                      <a:r>
                        <a:rPr lang="cs-CZ" sz="1100" b="1" baseline="0" dirty="0" smtClean="0"/>
                        <a:t> Dopravní </a:t>
                      </a:r>
                      <a:r>
                        <a:rPr lang="cs-CZ" sz="1100" b="1" baseline="0" dirty="0" err="1" smtClean="0"/>
                        <a:t>infr</a:t>
                      </a:r>
                      <a:r>
                        <a:rPr lang="cs-CZ" sz="1100" b="1" baseline="0" dirty="0" smtClean="0"/>
                        <a:t>.</a:t>
                      </a:r>
                      <a:endParaRPr lang="cs-CZ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5 632 102</a:t>
                      </a:r>
                      <a:endParaRPr lang="cs-CZ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3 846795</a:t>
                      </a:r>
                      <a:endParaRPr lang="cs-CZ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0</a:t>
                      </a:r>
                      <a:endParaRPr lang="cs-CZ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0</a:t>
                      </a:r>
                      <a:endParaRPr lang="cs-CZ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0</a:t>
                      </a:r>
                      <a:endParaRPr lang="cs-CZ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0</a:t>
                      </a:r>
                      <a:endParaRPr lang="cs-CZ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9 478 897</a:t>
                      </a:r>
                      <a:endParaRPr lang="cs-CZ" sz="1000" b="1" dirty="0"/>
                    </a:p>
                  </a:txBody>
                  <a:tcPr/>
                </a:tc>
              </a:tr>
              <a:tr h="517925">
                <a:tc>
                  <a:txBody>
                    <a:bodyPr/>
                    <a:lstStyle/>
                    <a:p>
                      <a:r>
                        <a:rPr lang="cs-CZ" sz="1100" b="1" dirty="0" smtClean="0"/>
                        <a:t>3. Občanské</a:t>
                      </a:r>
                      <a:r>
                        <a:rPr lang="cs-CZ" sz="1100" b="1" baseline="0" dirty="0" smtClean="0"/>
                        <a:t> vybavení</a:t>
                      </a:r>
                      <a:endParaRPr lang="cs-CZ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0</a:t>
                      </a:r>
                      <a:endParaRPr lang="cs-CZ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2 537 554</a:t>
                      </a:r>
                      <a:endParaRPr lang="cs-CZ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0</a:t>
                      </a:r>
                      <a:endParaRPr lang="cs-CZ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0</a:t>
                      </a:r>
                      <a:endParaRPr lang="cs-CZ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0</a:t>
                      </a:r>
                      <a:endParaRPr lang="cs-CZ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0</a:t>
                      </a:r>
                      <a:endParaRPr lang="cs-CZ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2 537 554</a:t>
                      </a:r>
                      <a:endParaRPr lang="cs-CZ" sz="1000" b="1" dirty="0"/>
                    </a:p>
                  </a:txBody>
                  <a:tcPr/>
                </a:tc>
              </a:tr>
              <a:tr h="541506">
                <a:tc>
                  <a:txBody>
                    <a:bodyPr/>
                    <a:lstStyle/>
                    <a:p>
                      <a:r>
                        <a:rPr lang="cs-CZ" sz="1100" b="1" dirty="0" smtClean="0"/>
                        <a:t>4. Kulturní</a:t>
                      </a:r>
                      <a:r>
                        <a:rPr lang="cs-CZ" sz="1100" b="1" baseline="0" dirty="0" smtClean="0"/>
                        <a:t> dědictví</a:t>
                      </a:r>
                      <a:endParaRPr lang="cs-CZ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0</a:t>
                      </a:r>
                      <a:endParaRPr lang="cs-CZ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0</a:t>
                      </a:r>
                      <a:endParaRPr lang="cs-CZ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0</a:t>
                      </a:r>
                      <a:endParaRPr lang="cs-CZ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0</a:t>
                      </a:r>
                      <a:endParaRPr lang="cs-CZ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0</a:t>
                      </a:r>
                      <a:endParaRPr lang="cs-CZ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0</a:t>
                      </a:r>
                      <a:endParaRPr lang="cs-CZ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0</a:t>
                      </a:r>
                      <a:endParaRPr lang="cs-CZ" sz="1000" b="1" dirty="0"/>
                    </a:p>
                  </a:txBody>
                  <a:tcPr/>
                </a:tc>
              </a:tr>
              <a:tr h="517925">
                <a:tc>
                  <a:txBody>
                    <a:bodyPr/>
                    <a:lstStyle/>
                    <a:p>
                      <a:r>
                        <a:rPr lang="cs-CZ" sz="1100" b="1" dirty="0" smtClean="0"/>
                        <a:t>5. Producenti</a:t>
                      </a:r>
                      <a:endParaRPr lang="cs-CZ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0</a:t>
                      </a:r>
                      <a:endParaRPr lang="cs-CZ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0</a:t>
                      </a:r>
                      <a:endParaRPr lang="cs-CZ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0</a:t>
                      </a:r>
                      <a:endParaRPr lang="cs-CZ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0</a:t>
                      </a:r>
                      <a:endParaRPr lang="cs-CZ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0</a:t>
                      </a:r>
                      <a:endParaRPr lang="cs-CZ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0</a:t>
                      </a:r>
                      <a:endParaRPr lang="cs-CZ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0</a:t>
                      </a:r>
                      <a:endParaRPr lang="cs-CZ" sz="1000" b="1" dirty="0"/>
                    </a:p>
                  </a:txBody>
                  <a:tcPr/>
                </a:tc>
              </a:tr>
              <a:tr h="517925">
                <a:tc>
                  <a:txBody>
                    <a:bodyPr/>
                    <a:lstStyle/>
                    <a:p>
                      <a:r>
                        <a:rPr lang="cs-CZ" sz="1100" b="1" dirty="0" smtClean="0"/>
                        <a:t>Projekty</a:t>
                      </a:r>
                      <a:r>
                        <a:rPr lang="cs-CZ" sz="1100" b="1" baseline="0" dirty="0" smtClean="0"/>
                        <a:t> MAS</a:t>
                      </a:r>
                      <a:endParaRPr lang="cs-CZ" sz="1100" b="1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5 632 102</a:t>
                      </a:r>
                      <a:endParaRPr lang="cs-CZ" sz="1000" b="1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7 546</a:t>
                      </a:r>
                      <a:r>
                        <a:rPr lang="cs-CZ" sz="1000" b="1" baseline="0" dirty="0" smtClean="0"/>
                        <a:t> 729</a:t>
                      </a:r>
                      <a:endParaRPr lang="cs-CZ" sz="1000" b="1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0</a:t>
                      </a:r>
                      <a:endParaRPr lang="cs-CZ" sz="1000" b="1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0</a:t>
                      </a:r>
                      <a:endParaRPr lang="cs-CZ" sz="1000" b="1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0</a:t>
                      </a:r>
                      <a:endParaRPr lang="cs-CZ" sz="1000" b="1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0</a:t>
                      </a:r>
                      <a:endParaRPr lang="cs-CZ" sz="1000" b="1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13</a:t>
                      </a:r>
                      <a:r>
                        <a:rPr lang="cs-CZ" sz="1000" b="1" baseline="0" dirty="0" smtClean="0"/>
                        <a:t> 178 831</a:t>
                      </a:r>
                      <a:endParaRPr lang="cs-CZ" sz="1000" b="1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517925">
                <a:tc>
                  <a:txBody>
                    <a:bodyPr/>
                    <a:lstStyle/>
                    <a:p>
                      <a:r>
                        <a:rPr lang="cs-CZ" sz="1100" b="1" dirty="0" smtClean="0"/>
                        <a:t>Režie</a:t>
                      </a:r>
                      <a:r>
                        <a:rPr lang="cs-CZ" sz="1100" b="1" baseline="0" dirty="0" smtClean="0"/>
                        <a:t> MAS</a:t>
                      </a:r>
                      <a:endParaRPr lang="cs-CZ" sz="11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1</a:t>
                      </a:r>
                      <a:r>
                        <a:rPr lang="cs-CZ" sz="1000" b="1" baseline="0" dirty="0" smtClean="0"/>
                        <a:t> 252 579</a:t>
                      </a:r>
                      <a:endParaRPr lang="cs-CZ" sz="10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1</a:t>
                      </a:r>
                      <a:r>
                        <a:rPr lang="cs-CZ" sz="1000" b="1" baseline="0" dirty="0" smtClean="0"/>
                        <a:t> 703 050</a:t>
                      </a:r>
                      <a:endParaRPr lang="cs-CZ" sz="10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0</a:t>
                      </a:r>
                      <a:endParaRPr lang="cs-CZ" sz="10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0</a:t>
                      </a:r>
                      <a:endParaRPr lang="cs-CZ" sz="10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0</a:t>
                      </a:r>
                      <a:endParaRPr lang="cs-CZ" sz="10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0</a:t>
                      </a:r>
                      <a:endParaRPr lang="cs-CZ" sz="10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2</a:t>
                      </a:r>
                      <a:r>
                        <a:rPr lang="cs-CZ" sz="1000" b="1" baseline="0" dirty="0" smtClean="0"/>
                        <a:t> 955 629</a:t>
                      </a:r>
                      <a:endParaRPr lang="cs-CZ" sz="10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17925">
                <a:tc>
                  <a:txBody>
                    <a:bodyPr/>
                    <a:lstStyle/>
                    <a:p>
                      <a:r>
                        <a:rPr lang="cs-CZ" sz="1100" b="1" dirty="0" smtClean="0"/>
                        <a:t>Celkem</a:t>
                      </a:r>
                      <a:endParaRPr lang="cs-CZ" sz="11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6 884</a:t>
                      </a:r>
                      <a:r>
                        <a:rPr lang="cs-CZ" sz="1000" b="1" baseline="0" dirty="0" smtClean="0"/>
                        <a:t> 681</a:t>
                      </a:r>
                      <a:endParaRPr lang="cs-CZ" sz="10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9 249 779</a:t>
                      </a:r>
                      <a:endParaRPr lang="cs-CZ" sz="10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0</a:t>
                      </a:r>
                      <a:endParaRPr lang="cs-CZ" sz="10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0</a:t>
                      </a:r>
                      <a:endParaRPr lang="cs-CZ" sz="10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0</a:t>
                      </a:r>
                      <a:endParaRPr lang="cs-CZ" sz="10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0</a:t>
                      </a:r>
                      <a:endParaRPr lang="cs-CZ" sz="10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16 </a:t>
                      </a:r>
                      <a:r>
                        <a:rPr lang="cs-CZ" sz="1000" b="1" smtClean="0"/>
                        <a:t>134 460</a:t>
                      </a:r>
                      <a:endParaRPr lang="cs-CZ" sz="10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3050"/>
            <a:ext cx="8229600" cy="1139825"/>
          </a:xfrm>
        </p:spPr>
        <p:txBody>
          <a:bodyPr/>
          <a:lstStyle/>
          <a:p>
            <a:r>
              <a:rPr lang="cs-CZ" sz="4000" b="1" dirty="0" smtClean="0"/>
              <a:t>Počet vybraných projektů v rámci realizace SPL 2008 -  2009</a:t>
            </a:r>
            <a:endParaRPr lang="cs-CZ" sz="4000" b="1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85926"/>
            <a:ext cx="8229600" cy="4786346"/>
          </a:xfrm>
        </p:spPr>
        <p:txBody>
          <a:bodyPr/>
          <a:lstStyle/>
          <a:p>
            <a:pPr algn="just">
              <a:buNone/>
            </a:pPr>
            <a:endParaRPr lang="cs-CZ" dirty="0"/>
          </a:p>
          <a:p>
            <a:pPr algn="just">
              <a:buFont typeface="Wingdings" pitchFamily="2" charset="2"/>
              <a:buNone/>
            </a:pP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428596" y="1714486"/>
          <a:ext cx="8429687" cy="48308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3711"/>
                <a:gridCol w="1053711"/>
                <a:gridCol w="1053711"/>
                <a:gridCol w="1053711"/>
                <a:gridCol w="1053711"/>
                <a:gridCol w="1053711"/>
                <a:gridCol w="944706"/>
                <a:gridCol w="1162715"/>
              </a:tblGrid>
              <a:tr h="45849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Fiche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2012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2013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Celkem</a:t>
                      </a:r>
                      <a:endParaRPr lang="cs-CZ" dirty="0"/>
                    </a:p>
                  </a:txBody>
                  <a:tcPr/>
                </a:tc>
              </a:tr>
              <a:tr h="475993">
                <a:tc>
                  <a:txBody>
                    <a:bodyPr/>
                    <a:lstStyle/>
                    <a:p>
                      <a:r>
                        <a:rPr lang="cs-CZ" sz="1100" b="1" dirty="0" smtClean="0"/>
                        <a:t>1.  Ubytování</a:t>
                      </a:r>
                      <a:endParaRPr lang="cs-CZ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solidFill>
                            <a:schemeClr val="accent4"/>
                          </a:solidFill>
                        </a:rPr>
                        <a:t>0</a:t>
                      </a:r>
                      <a:endParaRPr lang="cs-CZ" sz="1400" b="1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solidFill>
                            <a:schemeClr val="accent4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solidFill>
                            <a:schemeClr val="accent4"/>
                          </a:solidFill>
                        </a:rPr>
                        <a:t>0</a:t>
                      </a:r>
                      <a:endParaRPr lang="cs-CZ" sz="1400" b="1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solidFill>
                            <a:schemeClr val="accent4"/>
                          </a:solidFill>
                        </a:rPr>
                        <a:t>0</a:t>
                      </a:r>
                      <a:endParaRPr lang="cs-CZ" sz="1400" b="1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solidFill>
                            <a:schemeClr val="accent4"/>
                          </a:solidFill>
                        </a:rPr>
                        <a:t>0</a:t>
                      </a:r>
                      <a:endParaRPr lang="cs-CZ" sz="1400" b="1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solidFill>
                            <a:schemeClr val="accent4"/>
                          </a:solidFill>
                        </a:rPr>
                        <a:t>0</a:t>
                      </a:r>
                      <a:endParaRPr lang="cs-CZ" sz="1400" b="1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solidFill>
                            <a:schemeClr val="accent4"/>
                          </a:solidFill>
                        </a:rPr>
                        <a:t>1</a:t>
                      </a:r>
                      <a:endParaRPr lang="cs-CZ" sz="1400" b="1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</a:tr>
              <a:tr h="662991">
                <a:tc>
                  <a:txBody>
                    <a:bodyPr/>
                    <a:lstStyle/>
                    <a:p>
                      <a:r>
                        <a:rPr lang="cs-CZ" sz="1100" b="1" dirty="0" smtClean="0"/>
                        <a:t>2.</a:t>
                      </a:r>
                      <a:r>
                        <a:rPr lang="cs-CZ" sz="1100" b="1" baseline="0" dirty="0" smtClean="0"/>
                        <a:t> Dopravní </a:t>
                      </a:r>
                      <a:r>
                        <a:rPr lang="cs-CZ" sz="1100" b="1" baseline="0" dirty="0" err="1" smtClean="0"/>
                        <a:t>infr</a:t>
                      </a:r>
                      <a:r>
                        <a:rPr lang="cs-CZ" sz="1100" b="1" baseline="0" dirty="0" smtClean="0"/>
                        <a:t>.</a:t>
                      </a:r>
                      <a:endParaRPr lang="cs-CZ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solidFill>
                            <a:schemeClr val="accent4"/>
                          </a:solidFill>
                        </a:rPr>
                        <a:t>9</a:t>
                      </a:r>
                      <a:endParaRPr lang="cs-CZ" sz="1400" b="1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solidFill>
                            <a:schemeClr val="accent4"/>
                          </a:solidFill>
                        </a:rPr>
                        <a:t>6</a:t>
                      </a:r>
                      <a:endParaRPr lang="cs-CZ" sz="1400" b="1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solidFill>
                            <a:schemeClr val="accent4"/>
                          </a:solidFill>
                        </a:rPr>
                        <a:t>0</a:t>
                      </a:r>
                      <a:endParaRPr lang="cs-CZ" sz="1400" b="1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solidFill>
                            <a:schemeClr val="accent4"/>
                          </a:solidFill>
                        </a:rPr>
                        <a:t>0</a:t>
                      </a:r>
                      <a:endParaRPr lang="cs-CZ" sz="1400" b="1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solidFill>
                            <a:schemeClr val="accent4"/>
                          </a:solidFill>
                        </a:rPr>
                        <a:t>0</a:t>
                      </a:r>
                      <a:endParaRPr lang="cs-CZ" sz="1400" b="1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solidFill>
                            <a:schemeClr val="accent4"/>
                          </a:solidFill>
                        </a:rPr>
                        <a:t>0</a:t>
                      </a:r>
                      <a:endParaRPr lang="cs-CZ" sz="1400" b="1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solidFill>
                            <a:schemeClr val="accent4"/>
                          </a:solidFill>
                        </a:rPr>
                        <a:t>15</a:t>
                      </a:r>
                      <a:endParaRPr lang="cs-CZ" sz="1400" b="1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</a:tr>
              <a:tr h="662991">
                <a:tc>
                  <a:txBody>
                    <a:bodyPr/>
                    <a:lstStyle/>
                    <a:p>
                      <a:r>
                        <a:rPr lang="cs-CZ" sz="1100" b="1" dirty="0" smtClean="0"/>
                        <a:t>3. Občanské</a:t>
                      </a:r>
                      <a:r>
                        <a:rPr lang="cs-CZ" sz="1100" b="1" baseline="0" dirty="0" smtClean="0"/>
                        <a:t> vybavení</a:t>
                      </a:r>
                      <a:endParaRPr lang="cs-CZ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solidFill>
                            <a:schemeClr val="accent4"/>
                          </a:solidFill>
                        </a:rPr>
                        <a:t>0</a:t>
                      </a:r>
                      <a:endParaRPr lang="cs-CZ" sz="1400" b="1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solidFill>
                            <a:schemeClr val="accent4"/>
                          </a:solidFill>
                        </a:rPr>
                        <a:t>6</a:t>
                      </a:r>
                      <a:endParaRPr lang="cs-CZ" sz="1400" b="1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solidFill>
                            <a:schemeClr val="accent4"/>
                          </a:solidFill>
                        </a:rPr>
                        <a:t>0</a:t>
                      </a:r>
                      <a:endParaRPr lang="cs-CZ" sz="1400" b="1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solidFill>
                            <a:schemeClr val="accent4"/>
                          </a:solidFill>
                        </a:rPr>
                        <a:t>0</a:t>
                      </a:r>
                      <a:endParaRPr lang="cs-CZ" sz="1400" b="1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solidFill>
                            <a:schemeClr val="accent4"/>
                          </a:solidFill>
                        </a:rPr>
                        <a:t>0</a:t>
                      </a:r>
                      <a:endParaRPr lang="cs-CZ" sz="1400" b="1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solidFill>
                            <a:schemeClr val="accent4"/>
                          </a:solidFill>
                        </a:rPr>
                        <a:t>0</a:t>
                      </a:r>
                      <a:endParaRPr lang="cs-CZ" sz="1400" b="1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solidFill>
                            <a:schemeClr val="accent4"/>
                          </a:solidFill>
                        </a:rPr>
                        <a:t>6</a:t>
                      </a:r>
                      <a:endParaRPr lang="cs-CZ" sz="1400" b="1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</a:tr>
              <a:tr h="479371">
                <a:tc>
                  <a:txBody>
                    <a:bodyPr/>
                    <a:lstStyle/>
                    <a:p>
                      <a:r>
                        <a:rPr lang="cs-CZ" sz="1100" b="1" dirty="0" smtClean="0"/>
                        <a:t>4. Kulturní</a:t>
                      </a:r>
                      <a:r>
                        <a:rPr lang="cs-CZ" sz="1100" b="1" baseline="0" dirty="0" smtClean="0"/>
                        <a:t> dědictví</a:t>
                      </a:r>
                      <a:endParaRPr lang="cs-CZ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solidFill>
                            <a:schemeClr val="accent4"/>
                          </a:solidFill>
                        </a:rPr>
                        <a:t>0</a:t>
                      </a:r>
                      <a:endParaRPr lang="cs-CZ" sz="1400" b="1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solidFill>
                            <a:schemeClr val="accent4"/>
                          </a:solidFill>
                        </a:rPr>
                        <a:t>0</a:t>
                      </a:r>
                      <a:endParaRPr lang="cs-CZ" sz="1400" b="1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solidFill>
                            <a:schemeClr val="accent4"/>
                          </a:solidFill>
                        </a:rPr>
                        <a:t>0</a:t>
                      </a:r>
                      <a:endParaRPr lang="cs-CZ" sz="1400" b="1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solidFill>
                            <a:schemeClr val="accent4"/>
                          </a:solidFill>
                        </a:rPr>
                        <a:t>0</a:t>
                      </a:r>
                      <a:endParaRPr lang="cs-CZ" sz="1400" b="1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solidFill>
                            <a:schemeClr val="accent4"/>
                          </a:solidFill>
                        </a:rPr>
                        <a:t>0</a:t>
                      </a:r>
                      <a:endParaRPr lang="cs-CZ" sz="1400" b="1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solidFill>
                            <a:schemeClr val="accent4"/>
                          </a:solidFill>
                        </a:rPr>
                        <a:t>0</a:t>
                      </a:r>
                      <a:endParaRPr lang="cs-CZ" sz="1400" b="1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solidFill>
                            <a:schemeClr val="accent4"/>
                          </a:solidFill>
                        </a:rPr>
                        <a:t>0</a:t>
                      </a:r>
                      <a:endParaRPr lang="cs-CZ" sz="1400" b="1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</a:tr>
              <a:tr h="475993">
                <a:tc>
                  <a:txBody>
                    <a:bodyPr/>
                    <a:lstStyle/>
                    <a:p>
                      <a:r>
                        <a:rPr lang="cs-CZ" sz="1100" b="1" dirty="0" smtClean="0"/>
                        <a:t>5. Producenti</a:t>
                      </a:r>
                      <a:endParaRPr lang="cs-CZ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solidFill>
                            <a:schemeClr val="accent4"/>
                          </a:solidFill>
                        </a:rPr>
                        <a:t>0</a:t>
                      </a:r>
                      <a:endParaRPr lang="cs-CZ" sz="1400" b="1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solidFill>
                            <a:schemeClr val="accent4"/>
                          </a:solidFill>
                        </a:rPr>
                        <a:t>0</a:t>
                      </a:r>
                      <a:endParaRPr lang="cs-CZ" sz="1400" b="1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solidFill>
                            <a:schemeClr val="accent4"/>
                          </a:solidFill>
                        </a:rPr>
                        <a:t>0</a:t>
                      </a:r>
                      <a:endParaRPr lang="cs-CZ" sz="1400" b="1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solidFill>
                            <a:schemeClr val="accent4"/>
                          </a:solidFill>
                        </a:rPr>
                        <a:t>0</a:t>
                      </a:r>
                      <a:endParaRPr lang="cs-CZ" sz="1400" b="1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solidFill>
                            <a:schemeClr val="accent4"/>
                          </a:solidFill>
                        </a:rPr>
                        <a:t>0</a:t>
                      </a:r>
                      <a:endParaRPr lang="cs-CZ" sz="1400" b="1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solidFill>
                            <a:schemeClr val="accent4"/>
                          </a:solidFill>
                        </a:rPr>
                        <a:t>0</a:t>
                      </a:r>
                      <a:endParaRPr lang="cs-CZ" sz="1400" b="1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solidFill>
                            <a:schemeClr val="accent4"/>
                          </a:solidFill>
                        </a:rPr>
                        <a:t>0</a:t>
                      </a:r>
                      <a:endParaRPr lang="cs-CZ" sz="1400" b="1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</a:tr>
              <a:tr h="475993">
                <a:tc>
                  <a:txBody>
                    <a:bodyPr/>
                    <a:lstStyle/>
                    <a:p>
                      <a:r>
                        <a:rPr lang="cs-CZ" sz="1100" b="1" dirty="0" smtClean="0"/>
                        <a:t>Projekty</a:t>
                      </a:r>
                      <a:r>
                        <a:rPr lang="cs-CZ" sz="1100" b="1" baseline="0" dirty="0" smtClean="0"/>
                        <a:t> MAS</a:t>
                      </a:r>
                      <a:endParaRPr lang="cs-CZ" sz="1100" b="1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/>
                        <a:t>9</a:t>
                      </a:r>
                      <a:endParaRPr lang="cs-CZ" sz="1400" b="1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/>
                        <a:t>13</a:t>
                      </a:r>
                      <a:endParaRPr lang="cs-CZ" sz="1400" b="1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/>
                        <a:t>0</a:t>
                      </a:r>
                      <a:endParaRPr lang="cs-CZ" sz="1400" b="1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/>
                        <a:t>0</a:t>
                      </a:r>
                      <a:endParaRPr lang="cs-CZ" sz="1400" b="1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/>
                        <a:t>0</a:t>
                      </a:r>
                      <a:endParaRPr lang="cs-CZ" sz="1400" b="1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/>
                        <a:t>0</a:t>
                      </a:r>
                      <a:endParaRPr lang="cs-CZ" sz="1400" b="1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/>
                        <a:t>22</a:t>
                      </a:r>
                      <a:endParaRPr lang="cs-CZ" sz="1400" b="1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475993">
                <a:tc>
                  <a:txBody>
                    <a:bodyPr/>
                    <a:lstStyle/>
                    <a:p>
                      <a:r>
                        <a:rPr lang="cs-CZ" sz="1100" b="1" dirty="0" smtClean="0"/>
                        <a:t>Projekty</a:t>
                      </a:r>
                      <a:r>
                        <a:rPr lang="cs-CZ" sz="1100" b="1" baseline="0" dirty="0" smtClean="0"/>
                        <a:t> MAS v Kč</a:t>
                      </a:r>
                      <a:endParaRPr lang="cs-CZ" sz="11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/>
                        <a:t>5 632 102</a:t>
                      </a:r>
                      <a:endParaRPr lang="cs-CZ" sz="11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/>
                        <a:t>7 546</a:t>
                      </a:r>
                      <a:r>
                        <a:rPr lang="cs-CZ" sz="1100" b="1" baseline="0" dirty="0" smtClean="0"/>
                        <a:t> 729</a:t>
                      </a:r>
                      <a:endParaRPr lang="cs-CZ" sz="11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/>
                        <a:t>0</a:t>
                      </a:r>
                      <a:endParaRPr lang="cs-CZ" sz="11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/>
                        <a:t>0</a:t>
                      </a:r>
                      <a:endParaRPr lang="cs-CZ" sz="11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/>
                        <a:t>0</a:t>
                      </a:r>
                      <a:endParaRPr lang="cs-CZ" sz="11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/>
                        <a:t>0</a:t>
                      </a:r>
                      <a:endParaRPr lang="cs-CZ" sz="11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/>
                        <a:t>13</a:t>
                      </a:r>
                      <a:r>
                        <a:rPr lang="cs-CZ" sz="1100" b="1" baseline="0" dirty="0" smtClean="0"/>
                        <a:t> 178 831</a:t>
                      </a:r>
                      <a:endParaRPr lang="cs-CZ" sz="11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62991">
                <a:tc>
                  <a:txBody>
                    <a:bodyPr/>
                    <a:lstStyle/>
                    <a:p>
                      <a:r>
                        <a:rPr lang="cs-CZ" sz="1100" b="1" dirty="0" smtClean="0"/>
                        <a:t> Průměrná</a:t>
                      </a:r>
                      <a:r>
                        <a:rPr lang="cs-CZ" sz="1100" b="1" baseline="0" dirty="0" smtClean="0"/>
                        <a:t> výše dotace </a:t>
                      </a:r>
                      <a:endParaRPr lang="cs-CZ" sz="11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solidFill>
                            <a:srgbClr val="C00000"/>
                          </a:solidFill>
                        </a:rPr>
                        <a:t>625 789</a:t>
                      </a:r>
                      <a:endParaRPr lang="cs-CZ" sz="11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solidFill>
                            <a:srgbClr val="C00000"/>
                          </a:solidFill>
                        </a:rPr>
                        <a:t>580 517</a:t>
                      </a:r>
                      <a:endParaRPr lang="cs-CZ" sz="11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1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1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1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1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solidFill>
                            <a:srgbClr val="C00000"/>
                          </a:solidFill>
                        </a:rPr>
                        <a:t>599 038</a:t>
                      </a:r>
                      <a:endParaRPr lang="cs-CZ" sz="11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3050"/>
            <a:ext cx="8229600" cy="1139825"/>
          </a:xfrm>
        </p:spPr>
        <p:txBody>
          <a:bodyPr/>
          <a:lstStyle/>
          <a:p>
            <a:r>
              <a:rPr lang="cs-CZ" sz="4000" b="1" dirty="0" smtClean="0"/>
              <a:t>Finanční plán SPL 2008 – 2013 vypracován podle plnění v %</a:t>
            </a:r>
            <a:endParaRPr lang="cs-CZ" sz="4000" b="1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85926"/>
            <a:ext cx="8229600" cy="4786346"/>
          </a:xfrm>
        </p:spPr>
        <p:txBody>
          <a:bodyPr/>
          <a:lstStyle/>
          <a:p>
            <a:pPr algn="just">
              <a:buNone/>
            </a:pPr>
            <a:endParaRPr lang="cs-CZ" dirty="0"/>
          </a:p>
          <a:p>
            <a:pPr algn="just">
              <a:buFont typeface="Wingdings" pitchFamily="2" charset="2"/>
              <a:buNone/>
            </a:pP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642910" y="1714492"/>
          <a:ext cx="8286808" cy="4837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5851"/>
                <a:gridCol w="1035851"/>
                <a:gridCol w="1035851"/>
                <a:gridCol w="1035851"/>
                <a:gridCol w="1035851"/>
                <a:gridCol w="1035851"/>
                <a:gridCol w="928694"/>
                <a:gridCol w="1143008"/>
              </a:tblGrid>
              <a:tr h="51792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Fiche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2012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2013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Celkem</a:t>
                      </a:r>
                      <a:endParaRPr lang="cs-CZ" dirty="0"/>
                    </a:p>
                  </a:txBody>
                  <a:tcPr/>
                </a:tc>
              </a:tr>
              <a:tr h="517925">
                <a:tc>
                  <a:txBody>
                    <a:bodyPr/>
                    <a:lstStyle/>
                    <a:p>
                      <a:r>
                        <a:rPr lang="cs-CZ" sz="1100" b="1" dirty="0" smtClean="0"/>
                        <a:t>1.  Ubytování</a:t>
                      </a:r>
                      <a:endParaRPr lang="cs-CZ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cs-CZ" sz="1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r>
                        <a:rPr lang="cs-CZ" sz="1000" b="1" baseline="0" dirty="0" smtClean="0">
                          <a:solidFill>
                            <a:srgbClr val="C00000"/>
                          </a:solidFill>
                        </a:rPr>
                        <a:t> 162 380</a:t>
                      </a:r>
                      <a:endParaRPr lang="cs-CZ" sz="1000" b="1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baseline="0" dirty="0" smtClean="0"/>
                        <a:t>3 418 810</a:t>
                      </a:r>
                      <a:endParaRPr lang="cs-CZ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baseline="0" dirty="0" smtClean="0"/>
                        <a:t>3 418 810</a:t>
                      </a:r>
                      <a:endParaRPr lang="cs-CZ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3</a:t>
                      </a:r>
                      <a:r>
                        <a:rPr lang="cs-CZ" sz="1000" b="1" baseline="0" dirty="0" smtClean="0"/>
                        <a:t> 000 </a:t>
                      </a:r>
                      <a:r>
                        <a:rPr lang="cs-CZ" sz="1000" b="1" baseline="0" dirty="0" err="1" smtClean="0"/>
                        <a:t>000</a:t>
                      </a:r>
                      <a:endParaRPr lang="cs-CZ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3</a:t>
                      </a:r>
                      <a:r>
                        <a:rPr lang="cs-CZ" sz="1000" b="1" baseline="0" dirty="0" smtClean="0"/>
                        <a:t> 000 </a:t>
                      </a:r>
                      <a:r>
                        <a:rPr lang="cs-CZ" sz="1000" b="1" baseline="0" dirty="0" err="1" smtClean="0"/>
                        <a:t>000</a:t>
                      </a:r>
                      <a:endParaRPr lang="cs-CZ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14</a:t>
                      </a:r>
                      <a:r>
                        <a:rPr lang="cs-CZ" sz="1000" b="1" baseline="0" dirty="0" smtClean="0"/>
                        <a:t> 000 </a:t>
                      </a:r>
                      <a:r>
                        <a:rPr lang="cs-CZ" sz="1000" b="1" baseline="0" dirty="0" err="1" smtClean="0"/>
                        <a:t>000</a:t>
                      </a:r>
                      <a:endParaRPr lang="cs-CZ" sz="1000" b="1" dirty="0"/>
                    </a:p>
                  </a:txBody>
                  <a:tcPr/>
                </a:tc>
              </a:tr>
              <a:tr h="517925">
                <a:tc>
                  <a:txBody>
                    <a:bodyPr/>
                    <a:lstStyle/>
                    <a:p>
                      <a:r>
                        <a:rPr lang="cs-CZ" sz="1100" b="1" dirty="0" smtClean="0"/>
                        <a:t>2.</a:t>
                      </a:r>
                      <a:r>
                        <a:rPr lang="cs-CZ" sz="1100" b="1" baseline="0" dirty="0" smtClean="0"/>
                        <a:t> Dopravní </a:t>
                      </a:r>
                      <a:r>
                        <a:rPr lang="cs-CZ" sz="1100" b="1" baseline="0" dirty="0" err="1" smtClean="0"/>
                        <a:t>infr</a:t>
                      </a:r>
                      <a:r>
                        <a:rPr lang="cs-CZ" sz="1100" b="1" baseline="0" dirty="0" smtClean="0"/>
                        <a:t>.</a:t>
                      </a:r>
                      <a:endParaRPr lang="cs-CZ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>
                          <a:solidFill>
                            <a:srgbClr val="C00000"/>
                          </a:solidFill>
                        </a:rPr>
                        <a:t>5 632 102</a:t>
                      </a:r>
                      <a:endParaRPr lang="cs-CZ" sz="1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>
                          <a:solidFill>
                            <a:srgbClr val="C00000"/>
                          </a:solidFill>
                        </a:rPr>
                        <a:t>3 846795</a:t>
                      </a:r>
                      <a:endParaRPr lang="cs-CZ" sz="1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0</a:t>
                      </a:r>
                      <a:endParaRPr lang="cs-CZ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0</a:t>
                      </a:r>
                      <a:endParaRPr lang="cs-CZ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0</a:t>
                      </a:r>
                      <a:endParaRPr lang="cs-CZ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3 121 103</a:t>
                      </a:r>
                      <a:endParaRPr lang="cs-CZ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12</a:t>
                      </a:r>
                      <a:r>
                        <a:rPr lang="cs-CZ" sz="1000" b="1" baseline="0" dirty="0" smtClean="0"/>
                        <a:t> 600 000</a:t>
                      </a:r>
                      <a:endParaRPr lang="cs-CZ" sz="1000" b="1" dirty="0"/>
                    </a:p>
                  </a:txBody>
                  <a:tcPr/>
                </a:tc>
              </a:tr>
              <a:tr h="517925">
                <a:tc>
                  <a:txBody>
                    <a:bodyPr/>
                    <a:lstStyle/>
                    <a:p>
                      <a:r>
                        <a:rPr lang="cs-CZ" sz="1100" b="1" dirty="0" smtClean="0"/>
                        <a:t>3. Občanské</a:t>
                      </a:r>
                      <a:r>
                        <a:rPr lang="cs-CZ" sz="1100" b="1" baseline="0" dirty="0" smtClean="0"/>
                        <a:t> vybavení</a:t>
                      </a:r>
                      <a:endParaRPr lang="cs-CZ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cs-CZ" sz="1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>
                          <a:solidFill>
                            <a:srgbClr val="C00000"/>
                          </a:solidFill>
                        </a:rPr>
                        <a:t>2 537 554</a:t>
                      </a:r>
                      <a:endParaRPr lang="cs-CZ" sz="1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4</a:t>
                      </a:r>
                      <a:r>
                        <a:rPr lang="cs-CZ" sz="1000" b="1" baseline="0" dirty="0" smtClean="0"/>
                        <a:t> 811 482</a:t>
                      </a:r>
                      <a:endParaRPr lang="cs-CZ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5 250 964</a:t>
                      </a:r>
                      <a:endParaRPr lang="cs-CZ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0</a:t>
                      </a:r>
                      <a:endParaRPr lang="cs-CZ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0</a:t>
                      </a:r>
                      <a:endParaRPr lang="cs-CZ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12</a:t>
                      </a:r>
                      <a:r>
                        <a:rPr lang="cs-CZ" sz="1000" b="1" baseline="0" dirty="0" smtClean="0"/>
                        <a:t> 600 000</a:t>
                      </a:r>
                      <a:endParaRPr lang="cs-CZ" sz="1000" b="1" dirty="0"/>
                    </a:p>
                  </a:txBody>
                  <a:tcPr/>
                </a:tc>
              </a:tr>
              <a:tr h="541506">
                <a:tc>
                  <a:txBody>
                    <a:bodyPr/>
                    <a:lstStyle/>
                    <a:p>
                      <a:r>
                        <a:rPr lang="cs-CZ" sz="1100" b="1" dirty="0" smtClean="0"/>
                        <a:t>4. Kulturní</a:t>
                      </a:r>
                      <a:r>
                        <a:rPr lang="cs-CZ" sz="1100" b="1" baseline="0" dirty="0" smtClean="0"/>
                        <a:t> dědictví</a:t>
                      </a:r>
                      <a:endParaRPr lang="cs-CZ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cs-CZ" sz="1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cs-CZ" sz="1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3 000</a:t>
                      </a:r>
                      <a:r>
                        <a:rPr lang="cs-CZ" sz="1000" b="1" baseline="0" dirty="0" smtClean="0"/>
                        <a:t> </a:t>
                      </a:r>
                      <a:r>
                        <a:rPr lang="cs-CZ" sz="1000" b="1" dirty="0" err="1" smtClean="0"/>
                        <a:t>000</a:t>
                      </a:r>
                      <a:endParaRPr lang="cs-CZ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2 560 518</a:t>
                      </a:r>
                      <a:endParaRPr lang="cs-CZ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3</a:t>
                      </a:r>
                      <a:r>
                        <a:rPr lang="cs-CZ" sz="1000" b="1" baseline="0" dirty="0" smtClean="0"/>
                        <a:t> 339 482</a:t>
                      </a:r>
                      <a:endParaRPr lang="cs-CZ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3</a:t>
                      </a:r>
                      <a:r>
                        <a:rPr lang="cs-CZ" sz="1000" b="1" baseline="0" dirty="0" smtClean="0"/>
                        <a:t> 000 </a:t>
                      </a:r>
                      <a:r>
                        <a:rPr lang="cs-CZ" sz="1000" b="1" baseline="0" dirty="0" err="1" smtClean="0"/>
                        <a:t>000</a:t>
                      </a:r>
                      <a:endParaRPr lang="cs-CZ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11</a:t>
                      </a:r>
                      <a:r>
                        <a:rPr lang="cs-CZ" sz="1000" b="1" baseline="0" dirty="0" smtClean="0"/>
                        <a:t> 900 000</a:t>
                      </a:r>
                      <a:endParaRPr lang="cs-CZ" sz="1000" b="1" dirty="0"/>
                    </a:p>
                  </a:txBody>
                  <a:tcPr/>
                </a:tc>
              </a:tr>
              <a:tr h="517925">
                <a:tc>
                  <a:txBody>
                    <a:bodyPr/>
                    <a:lstStyle/>
                    <a:p>
                      <a:r>
                        <a:rPr lang="cs-CZ" sz="1100" b="1" dirty="0" smtClean="0"/>
                        <a:t>5. Producenti</a:t>
                      </a:r>
                      <a:endParaRPr lang="cs-CZ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cs-CZ" sz="1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cs-CZ" sz="1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0</a:t>
                      </a:r>
                      <a:endParaRPr lang="cs-CZ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0</a:t>
                      </a:r>
                      <a:endParaRPr lang="cs-CZ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baseline="0" dirty="0" smtClean="0"/>
                        <a:t>4 890 810</a:t>
                      </a:r>
                      <a:endParaRPr lang="cs-CZ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2 109 189</a:t>
                      </a:r>
                      <a:endParaRPr lang="cs-CZ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   7</a:t>
                      </a:r>
                      <a:r>
                        <a:rPr lang="cs-CZ" sz="1000" b="1" baseline="0" dirty="0" smtClean="0"/>
                        <a:t> 000 </a:t>
                      </a:r>
                      <a:r>
                        <a:rPr lang="cs-CZ" sz="1000" b="1" baseline="0" dirty="0" err="1" smtClean="0"/>
                        <a:t>000</a:t>
                      </a:r>
                      <a:endParaRPr lang="cs-CZ" sz="1000" b="1" dirty="0"/>
                    </a:p>
                  </a:txBody>
                  <a:tcPr/>
                </a:tc>
              </a:tr>
              <a:tr h="517925">
                <a:tc>
                  <a:txBody>
                    <a:bodyPr/>
                    <a:lstStyle/>
                    <a:p>
                      <a:r>
                        <a:rPr lang="cs-CZ" sz="1100" b="1" dirty="0" smtClean="0"/>
                        <a:t>Projekty</a:t>
                      </a:r>
                      <a:r>
                        <a:rPr lang="cs-CZ" sz="1100" b="1" baseline="0" dirty="0" smtClean="0"/>
                        <a:t> MAS</a:t>
                      </a:r>
                      <a:endParaRPr lang="cs-CZ" sz="1100" b="1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>
                          <a:solidFill>
                            <a:srgbClr val="C00000"/>
                          </a:solidFill>
                        </a:rPr>
                        <a:t>5 632 102</a:t>
                      </a:r>
                      <a:endParaRPr lang="cs-CZ" sz="10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>
                          <a:solidFill>
                            <a:srgbClr val="C00000"/>
                          </a:solidFill>
                        </a:rPr>
                        <a:t>7 546</a:t>
                      </a:r>
                      <a:r>
                        <a:rPr lang="cs-CZ" sz="1000" b="1" baseline="0" dirty="0" smtClean="0">
                          <a:solidFill>
                            <a:srgbClr val="C00000"/>
                          </a:solidFill>
                        </a:rPr>
                        <a:t> 729</a:t>
                      </a:r>
                      <a:endParaRPr lang="cs-CZ" sz="10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11</a:t>
                      </a:r>
                      <a:r>
                        <a:rPr lang="cs-CZ" sz="1000" b="1" baseline="0" dirty="0" smtClean="0"/>
                        <a:t> 230 292</a:t>
                      </a:r>
                      <a:endParaRPr lang="cs-CZ" sz="1000" b="1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11</a:t>
                      </a:r>
                      <a:r>
                        <a:rPr lang="cs-CZ" sz="1000" b="1" baseline="0" dirty="0" smtClean="0"/>
                        <a:t> 230 292</a:t>
                      </a:r>
                      <a:endParaRPr lang="cs-CZ" sz="1000" b="1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11</a:t>
                      </a:r>
                      <a:r>
                        <a:rPr lang="cs-CZ" sz="1000" b="1" baseline="0" dirty="0" smtClean="0"/>
                        <a:t> 230 292</a:t>
                      </a:r>
                      <a:endParaRPr lang="cs-CZ" sz="1000" b="1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11230292</a:t>
                      </a:r>
                      <a:endParaRPr lang="cs-CZ" sz="1000" b="1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58 100 000</a:t>
                      </a:r>
                      <a:endParaRPr lang="cs-CZ" sz="1000" b="1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517925">
                <a:tc>
                  <a:txBody>
                    <a:bodyPr/>
                    <a:lstStyle/>
                    <a:p>
                      <a:r>
                        <a:rPr lang="cs-CZ" sz="1100" b="1" dirty="0" smtClean="0"/>
                        <a:t>Režie</a:t>
                      </a:r>
                      <a:r>
                        <a:rPr lang="cs-CZ" sz="1100" b="1" baseline="0" dirty="0" smtClean="0"/>
                        <a:t> MAS</a:t>
                      </a:r>
                      <a:endParaRPr lang="cs-CZ" sz="11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r>
                        <a:rPr lang="cs-CZ" sz="1000" b="1" baseline="0" dirty="0" smtClean="0">
                          <a:solidFill>
                            <a:srgbClr val="C00000"/>
                          </a:solidFill>
                        </a:rPr>
                        <a:t> 252 579</a:t>
                      </a:r>
                      <a:endParaRPr lang="cs-CZ" sz="10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r>
                        <a:rPr lang="cs-CZ" sz="1000" b="1" baseline="0" dirty="0" smtClean="0">
                          <a:solidFill>
                            <a:srgbClr val="C00000"/>
                          </a:solidFill>
                        </a:rPr>
                        <a:t> 703 050</a:t>
                      </a:r>
                      <a:endParaRPr lang="cs-CZ" sz="10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2 236 092</a:t>
                      </a:r>
                      <a:endParaRPr lang="cs-CZ" sz="10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2</a:t>
                      </a:r>
                      <a:r>
                        <a:rPr lang="cs-CZ" sz="1000" b="1" baseline="0" dirty="0" smtClean="0"/>
                        <a:t> 236 092</a:t>
                      </a:r>
                      <a:endParaRPr lang="cs-CZ" sz="10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2</a:t>
                      </a:r>
                      <a:r>
                        <a:rPr lang="cs-CZ" sz="1000" b="1" baseline="0" dirty="0" smtClean="0"/>
                        <a:t> 236 092</a:t>
                      </a:r>
                      <a:endParaRPr lang="cs-CZ" sz="10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2</a:t>
                      </a:r>
                      <a:r>
                        <a:rPr lang="cs-CZ" sz="1000" b="1" baseline="0" dirty="0" smtClean="0"/>
                        <a:t> 236 092</a:t>
                      </a:r>
                      <a:endParaRPr lang="cs-CZ" sz="10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11</a:t>
                      </a:r>
                      <a:r>
                        <a:rPr lang="cs-CZ" sz="1000" b="1" baseline="0" dirty="0" smtClean="0"/>
                        <a:t> 900 000</a:t>
                      </a:r>
                      <a:endParaRPr lang="cs-CZ" sz="10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17925">
                <a:tc>
                  <a:txBody>
                    <a:bodyPr/>
                    <a:lstStyle/>
                    <a:p>
                      <a:r>
                        <a:rPr lang="cs-CZ" sz="1100" b="1" dirty="0" smtClean="0"/>
                        <a:t>Celkem</a:t>
                      </a:r>
                      <a:endParaRPr lang="cs-CZ" sz="11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>
                          <a:solidFill>
                            <a:srgbClr val="C00000"/>
                          </a:solidFill>
                        </a:rPr>
                        <a:t>6 884</a:t>
                      </a:r>
                      <a:r>
                        <a:rPr lang="cs-CZ" sz="1000" b="1" baseline="0" dirty="0" smtClean="0">
                          <a:solidFill>
                            <a:srgbClr val="C00000"/>
                          </a:solidFill>
                        </a:rPr>
                        <a:t> 681</a:t>
                      </a:r>
                      <a:endParaRPr lang="cs-CZ" sz="10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>
                          <a:solidFill>
                            <a:srgbClr val="C00000"/>
                          </a:solidFill>
                        </a:rPr>
                        <a:t>9 249 779</a:t>
                      </a:r>
                      <a:endParaRPr lang="cs-CZ" sz="10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13</a:t>
                      </a:r>
                      <a:r>
                        <a:rPr lang="cs-CZ" sz="1000" b="1" baseline="0" dirty="0" smtClean="0"/>
                        <a:t> 466 384</a:t>
                      </a:r>
                      <a:endParaRPr lang="cs-CZ" sz="10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13</a:t>
                      </a:r>
                      <a:r>
                        <a:rPr lang="cs-CZ" sz="1000" b="1" baseline="0" dirty="0" smtClean="0"/>
                        <a:t> 466 384</a:t>
                      </a:r>
                      <a:endParaRPr lang="cs-CZ" sz="10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13</a:t>
                      </a:r>
                      <a:r>
                        <a:rPr lang="cs-CZ" sz="1000" b="1" baseline="0" dirty="0" smtClean="0"/>
                        <a:t> 466 384</a:t>
                      </a:r>
                      <a:endParaRPr lang="cs-CZ" sz="10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13466</a:t>
                      </a:r>
                      <a:r>
                        <a:rPr lang="cs-CZ" sz="1000" b="1" baseline="0" dirty="0" smtClean="0"/>
                        <a:t>384</a:t>
                      </a:r>
                      <a:endParaRPr lang="cs-CZ" sz="10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70</a:t>
                      </a:r>
                      <a:r>
                        <a:rPr lang="cs-CZ" sz="1000" b="1" baseline="0" dirty="0" smtClean="0"/>
                        <a:t> 000 </a:t>
                      </a:r>
                      <a:r>
                        <a:rPr lang="cs-CZ" sz="1000" b="1" baseline="0" dirty="0" err="1" smtClean="0"/>
                        <a:t>000</a:t>
                      </a:r>
                      <a:endParaRPr lang="cs-CZ" sz="10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1643051"/>
            <a:ext cx="8196292" cy="2286016"/>
          </a:xfrm>
        </p:spPr>
        <p:txBody>
          <a:bodyPr/>
          <a:lstStyle/>
          <a:p>
            <a:pPr algn="ctr"/>
            <a:r>
              <a:rPr lang="cs-CZ" sz="4800" b="1" dirty="0"/>
              <a:t>Děkuji za pozornost</a:t>
            </a:r>
            <a:br>
              <a:rPr lang="cs-CZ" sz="4800" b="1" dirty="0"/>
            </a:br>
            <a:r>
              <a:rPr lang="cs-CZ" sz="4800" b="1" dirty="0"/>
              <a:t/>
            </a:r>
            <a:br>
              <a:rPr lang="cs-CZ" sz="4800" b="1" dirty="0"/>
            </a:br>
            <a:r>
              <a:rPr lang="cs-CZ" sz="4800" b="1" dirty="0" smtClean="0"/>
              <a:t>Jana </a:t>
            </a:r>
            <a:r>
              <a:rPr lang="cs-CZ" sz="4800" b="1" dirty="0" err="1" smtClean="0"/>
              <a:t>Bujáková</a:t>
            </a:r>
            <a:endParaRPr lang="cs-CZ" sz="48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4071942"/>
            <a:ext cx="2120662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27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inky">
  <a:themeElements>
    <a:clrScheme name="Linky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inky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inky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ky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ky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1310</TotalTime>
  <Words>712</Words>
  <Application>Microsoft Office PowerPoint</Application>
  <PresentationFormat>Předvádění na obrazovce (4:3)</PresentationFormat>
  <Paragraphs>255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Linky</vt:lpstr>
      <vt:lpstr>Přehled podpořených projektů 2008 - 2009</vt:lpstr>
      <vt:lpstr>1. Výzva MAS -  říjen 2008</vt:lpstr>
      <vt:lpstr> 2. Výzva MAS – květen 2009</vt:lpstr>
      <vt:lpstr>2. Výzva MAS - květen 2009</vt:lpstr>
      <vt:lpstr>3. Výzva MAS - říjen 2009</vt:lpstr>
      <vt:lpstr>Plnění finančního SPL 2008 -  2009</vt:lpstr>
      <vt:lpstr>Počet vybraných projektů v rámci realizace SPL 2008 -  2009</vt:lpstr>
      <vt:lpstr>Finanční plán SPL 2008 – 2013 vypracován podle plnění v %</vt:lpstr>
      <vt:lpstr>Děkuji za pozornost  Jana Bujáková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zasedání monitorovacího výboru EZFRV</dc:title>
  <dc:creator> Anna Hrdličková</dc:creator>
  <cp:lastModifiedBy>Starosta</cp:lastModifiedBy>
  <cp:revision>108</cp:revision>
  <dcterms:created xsi:type="dcterms:W3CDTF">2007-05-17T07:19:50Z</dcterms:created>
  <dcterms:modified xsi:type="dcterms:W3CDTF">2009-10-22T13:58:30Z</dcterms:modified>
</cp:coreProperties>
</file>